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Barlow" charset="1" panose="00000500000000000000"/>
      <p:regular r:id="rId26"/>
    </p:embeddedFont>
    <p:embeddedFont>
      <p:font typeface="Barlow Bold" charset="1" panose="00000800000000000000"/>
      <p:regular r:id="rId27"/>
    </p:embeddedFont>
    <p:embeddedFont>
      <p:font typeface="Barlow Italics" charset="1" panose="00000500000000000000"/>
      <p:regular r:id="rId28"/>
    </p:embeddedFont>
    <p:embeddedFont>
      <p:font typeface="Barlow Bold Italics" charset="1" panose="00000800000000000000"/>
      <p:regular r:id="rId29"/>
    </p:embeddedFont>
    <p:embeddedFont>
      <p:font typeface="Barlow Thin" charset="1" panose="00000300000000000000"/>
      <p:regular r:id="rId30"/>
    </p:embeddedFont>
    <p:embeddedFont>
      <p:font typeface="Barlow Thin Italics" charset="1" panose="00000300000000000000"/>
      <p:regular r:id="rId31"/>
    </p:embeddedFont>
    <p:embeddedFont>
      <p:font typeface="Barlow Extra-Light" charset="1" panose="00000300000000000000"/>
      <p:regular r:id="rId32"/>
    </p:embeddedFont>
    <p:embeddedFont>
      <p:font typeface="Barlow Extra-Light Italics" charset="1" panose="00000300000000000000"/>
      <p:regular r:id="rId33"/>
    </p:embeddedFont>
    <p:embeddedFont>
      <p:font typeface="Barlow Light" charset="1" panose="00000400000000000000"/>
      <p:regular r:id="rId34"/>
    </p:embeddedFont>
    <p:embeddedFont>
      <p:font typeface="Barlow Light Italics" charset="1" panose="00000400000000000000"/>
      <p:regular r:id="rId35"/>
    </p:embeddedFont>
    <p:embeddedFont>
      <p:font typeface="Barlow Medium" charset="1" panose="00000600000000000000"/>
      <p:regular r:id="rId36"/>
    </p:embeddedFont>
    <p:embeddedFont>
      <p:font typeface="Barlow Medium Italics" charset="1" panose="00000600000000000000"/>
      <p:regular r:id="rId37"/>
    </p:embeddedFont>
    <p:embeddedFont>
      <p:font typeface="Barlow Semi-Bold" charset="1" panose="00000700000000000000"/>
      <p:regular r:id="rId38"/>
    </p:embeddedFont>
    <p:embeddedFont>
      <p:font typeface="Barlow Semi-Bold Italics" charset="1" panose="00000700000000000000"/>
      <p:regular r:id="rId39"/>
    </p:embeddedFont>
    <p:embeddedFont>
      <p:font typeface="Barlow Ultra-Bold" charset="1" panose="00000900000000000000"/>
      <p:regular r:id="rId40"/>
    </p:embeddedFont>
    <p:embeddedFont>
      <p:font typeface="Barlow Ultra-Bold Italics" charset="1" panose="00000900000000000000"/>
      <p:regular r:id="rId41"/>
    </p:embeddedFont>
    <p:embeddedFont>
      <p:font typeface="Barlow Heavy" charset="1" panose="00000A00000000000000"/>
      <p:regular r:id="rId42"/>
    </p:embeddedFont>
    <p:embeddedFont>
      <p:font typeface="Barlow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56" Target="slides/slide13.xml" Type="http://schemas.openxmlformats.org/officeDocument/2006/relationships/slide"/><Relationship Id="rId57" Target="slides/slide14.xml" Type="http://schemas.openxmlformats.org/officeDocument/2006/relationships/slide"/><Relationship Id="rId58" Target="slides/slide15.xml" Type="http://schemas.openxmlformats.org/officeDocument/2006/relationships/slide"/><Relationship Id="rId59" Target="slides/slide16.xml" Type="http://schemas.openxmlformats.org/officeDocument/2006/relationships/slide"/><Relationship Id="rId6" Target="fonts/font6.fntdata" Type="http://schemas.openxmlformats.org/officeDocument/2006/relationships/font"/><Relationship Id="rId60" Target="slides/slide17.xml" Type="http://schemas.openxmlformats.org/officeDocument/2006/relationships/slide"/><Relationship Id="rId61" Target="slides/slide18.xml" Type="http://schemas.openxmlformats.org/officeDocument/2006/relationships/slide"/><Relationship Id="rId62" Target="slides/slide19.xml" Type="http://schemas.openxmlformats.org/officeDocument/2006/relationships/slide"/><Relationship Id="rId63" Target="slides/slide20.xml" Type="http://schemas.openxmlformats.org/officeDocument/2006/relationships/slide"/><Relationship Id="rId64" Target="slides/slide21.xml" Type="http://schemas.openxmlformats.org/officeDocument/2006/relationships/slide"/><Relationship Id="rId65" Target="slides/slide22.xml" Type="http://schemas.openxmlformats.org/officeDocument/2006/relationships/slide"/><Relationship Id="rId66" Target="slides/slide2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2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04" t="-27556" r="-1923" b="-1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363848"/>
            <a:ext cx="12676915" cy="2931494"/>
            <a:chOff x="0" y="0"/>
            <a:chExt cx="16902554" cy="39086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8208"/>
              <a:ext cx="16902554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49"/>
                </a:lnSpc>
              </a:pPr>
              <a:r>
                <a:rPr lang="en-US" sz="7499">
                  <a:solidFill>
                    <a:srgbClr val="FEFFFD"/>
                  </a:solidFill>
                  <a:latin typeface="Roboto Bold"/>
                </a:rPr>
                <a:t>Final Project - Data Engineer</a:t>
              </a:r>
            </a:p>
            <a:p>
              <a:pPr>
                <a:lnSpc>
                  <a:spcPts val="8249"/>
                </a:lnSpc>
              </a:pPr>
              <a:r>
                <a:rPr lang="en-US" sz="7499">
                  <a:solidFill>
                    <a:srgbClr val="FEFFFD"/>
                  </a:solidFill>
                  <a:latin typeface="Roboto Bold"/>
                </a:rPr>
                <a:t>DigitalSkola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07948"/>
              <a:ext cx="16902554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EFFFD"/>
                  </a:solidFill>
                  <a:latin typeface="Barlow Bold"/>
                </a:rPr>
                <a:t>by </a:t>
              </a:r>
              <a:r>
                <a:rPr lang="en-US" sz="2700">
                  <a:solidFill>
                    <a:srgbClr val="FEFFFD"/>
                  </a:solidFill>
                  <a:latin typeface="Barlow"/>
                </a:rPr>
                <a:t>Axel Ivanda Tanjung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0774" y="1830623"/>
            <a:ext cx="11546451" cy="7427677"/>
          </a:xfrm>
          <a:custGeom>
            <a:avLst/>
            <a:gdLst/>
            <a:ahLst/>
            <a:cxnLst/>
            <a:rect r="r" b="b" t="t" l="l"/>
            <a:pathLst>
              <a:path h="7427677" w="11546451">
                <a:moveTo>
                  <a:pt x="0" y="0"/>
                </a:moveTo>
                <a:lnTo>
                  <a:pt x="11546452" y="0"/>
                </a:lnTo>
                <a:lnTo>
                  <a:pt x="11546452" y="7427677"/>
                </a:lnTo>
                <a:lnTo>
                  <a:pt x="0" y="742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16988" y="9481747"/>
            <a:ext cx="845402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 Fact Table and Dimension Table Schema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2565" y="3136618"/>
            <a:ext cx="7331435" cy="5367335"/>
          </a:xfrm>
          <a:custGeom>
            <a:avLst/>
            <a:gdLst/>
            <a:ahLst/>
            <a:cxnLst/>
            <a:rect r="r" b="b" t="t" l="l"/>
            <a:pathLst>
              <a:path h="5367335" w="7331435">
                <a:moveTo>
                  <a:pt x="0" y="0"/>
                </a:moveTo>
                <a:lnTo>
                  <a:pt x="7331435" y="0"/>
                </a:lnTo>
                <a:lnTo>
                  <a:pt x="7331435" y="5367335"/>
                </a:lnTo>
                <a:lnTo>
                  <a:pt x="0" y="5367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32132" y="3136618"/>
            <a:ext cx="7227168" cy="5367335"/>
          </a:xfrm>
          <a:custGeom>
            <a:avLst/>
            <a:gdLst/>
            <a:ahLst/>
            <a:cxnLst/>
            <a:rect r="r" b="b" t="t" l="l"/>
            <a:pathLst>
              <a:path h="5367335" w="7227168">
                <a:moveTo>
                  <a:pt x="0" y="0"/>
                </a:moveTo>
                <a:lnTo>
                  <a:pt x="7227168" y="0"/>
                </a:lnTo>
                <a:lnTo>
                  <a:pt x="7227168" y="5367335"/>
                </a:lnTo>
                <a:lnTo>
                  <a:pt x="0" y="5367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Create Connection from Airflow to MySQL and PostgreSQL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652" y="8570628"/>
            <a:ext cx="845402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 to MySQL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18704" y="8570628"/>
            <a:ext cx="845402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 to PostgreSQL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8220" y="2238728"/>
            <a:ext cx="9669780" cy="7762851"/>
          </a:xfrm>
          <a:custGeom>
            <a:avLst/>
            <a:gdLst/>
            <a:ahLst/>
            <a:cxnLst/>
            <a:rect r="r" b="b" t="t" l="l"/>
            <a:pathLst>
              <a:path h="7762851" w="9669780">
                <a:moveTo>
                  <a:pt x="0" y="0"/>
                </a:moveTo>
                <a:lnTo>
                  <a:pt x="9669780" y="0"/>
                </a:lnTo>
                <a:lnTo>
                  <a:pt x="9669780" y="7762851"/>
                </a:lnTo>
                <a:lnTo>
                  <a:pt x="0" y="776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495" y="3130018"/>
            <a:ext cx="7889564" cy="4026965"/>
          </a:xfrm>
          <a:custGeom>
            <a:avLst/>
            <a:gdLst/>
            <a:ahLst/>
            <a:cxnLst/>
            <a:rect r="r" b="b" t="t" l="l"/>
            <a:pathLst>
              <a:path h="4026965" w="7889564">
                <a:moveTo>
                  <a:pt x="0" y="0"/>
                </a:moveTo>
                <a:lnTo>
                  <a:pt x="7889564" y="0"/>
                </a:lnTo>
                <a:lnTo>
                  <a:pt x="7889564" y="4026964"/>
                </a:lnTo>
                <a:lnTo>
                  <a:pt x="0" y="4026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Create Directed Acyclic Graph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139" y="3961867"/>
            <a:ext cx="11751722" cy="2762210"/>
          </a:xfrm>
          <a:custGeom>
            <a:avLst/>
            <a:gdLst/>
            <a:ahLst/>
            <a:cxnLst/>
            <a:rect r="r" b="b" t="t" l="l"/>
            <a:pathLst>
              <a:path h="2762210" w="11751722">
                <a:moveTo>
                  <a:pt x="0" y="0"/>
                </a:moveTo>
                <a:lnTo>
                  <a:pt x="11751722" y="0"/>
                </a:lnTo>
                <a:lnTo>
                  <a:pt x="11751722" y="2762210"/>
                </a:lnTo>
                <a:lnTo>
                  <a:pt x="0" y="2762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Fetch Data from API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0903" y="2803243"/>
            <a:ext cx="15378397" cy="7061279"/>
          </a:xfrm>
          <a:custGeom>
            <a:avLst/>
            <a:gdLst/>
            <a:ahLst/>
            <a:cxnLst/>
            <a:rect r="r" b="b" t="t" l="l"/>
            <a:pathLst>
              <a:path h="7061279" w="15378397">
                <a:moveTo>
                  <a:pt x="0" y="0"/>
                </a:moveTo>
                <a:lnTo>
                  <a:pt x="15378397" y="0"/>
                </a:lnTo>
                <a:lnTo>
                  <a:pt x="15378397" y="7061279"/>
                </a:lnTo>
                <a:lnTo>
                  <a:pt x="0" y="7061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Load Data to MySQL (Staging Area)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8237" y="2963149"/>
            <a:ext cx="9358598" cy="6811361"/>
          </a:xfrm>
          <a:custGeom>
            <a:avLst/>
            <a:gdLst/>
            <a:ahLst/>
            <a:cxnLst/>
            <a:rect r="r" b="b" t="t" l="l"/>
            <a:pathLst>
              <a:path h="6811361" w="9358598">
                <a:moveTo>
                  <a:pt x="0" y="0"/>
                </a:moveTo>
                <a:lnTo>
                  <a:pt x="9358597" y="0"/>
                </a:lnTo>
                <a:lnTo>
                  <a:pt x="9358597" y="6811361"/>
                </a:lnTo>
                <a:lnTo>
                  <a:pt x="0" y="681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Aggregate Data on Staging (Dimension Table) - Province &amp; District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67559" y="3136618"/>
            <a:ext cx="12552883" cy="4910307"/>
          </a:xfrm>
          <a:custGeom>
            <a:avLst/>
            <a:gdLst/>
            <a:ahLst/>
            <a:cxnLst/>
            <a:rect r="r" b="b" t="t" l="l"/>
            <a:pathLst>
              <a:path h="4910307" w="12552883">
                <a:moveTo>
                  <a:pt x="0" y="0"/>
                </a:moveTo>
                <a:lnTo>
                  <a:pt x="12552882" y="0"/>
                </a:lnTo>
                <a:lnTo>
                  <a:pt x="12552882" y="4910307"/>
                </a:lnTo>
                <a:lnTo>
                  <a:pt x="0" y="4910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Aggregate Data on Staging (Dimension Table - Case)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71599" y="3007604"/>
            <a:ext cx="6172401" cy="6778976"/>
          </a:xfrm>
          <a:custGeom>
            <a:avLst/>
            <a:gdLst/>
            <a:ahLst/>
            <a:cxnLst/>
            <a:rect r="r" b="b" t="t" l="l"/>
            <a:pathLst>
              <a:path h="6778976" w="6172401">
                <a:moveTo>
                  <a:pt x="0" y="0"/>
                </a:moveTo>
                <a:lnTo>
                  <a:pt x="6172401" y="0"/>
                </a:lnTo>
                <a:lnTo>
                  <a:pt x="6172401" y="6778976"/>
                </a:lnTo>
                <a:lnTo>
                  <a:pt x="0" y="67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0581" y="2998079"/>
            <a:ext cx="5655218" cy="6822266"/>
          </a:xfrm>
          <a:custGeom>
            <a:avLst/>
            <a:gdLst/>
            <a:ahLst/>
            <a:cxnLst/>
            <a:rect r="r" b="b" t="t" l="l"/>
            <a:pathLst>
              <a:path h="6822266" w="5655218">
                <a:moveTo>
                  <a:pt x="0" y="0"/>
                </a:moveTo>
                <a:lnTo>
                  <a:pt x="5655218" y="0"/>
                </a:lnTo>
                <a:lnTo>
                  <a:pt x="5655218" y="6822266"/>
                </a:lnTo>
                <a:lnTo>
                  <a:pt x="0" y="6822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Aggregate Data on Staging (Fact Table)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05491" y="3136618"/>
            <a:ext cx="13077019" cy="4984845"/>
          </a:xfrm>
          <a:custGeom>
            <a:avLst/>
            <a:gdLst/>
            <a:ahLst/>
            <a:cxnLst/>
            <a:rect r="r" b="b" t="t" l="l"/>
            <a:pathLst>
              <a:path h="4984845" w="13077019">
                <a:moveTo>
                  <a:pt x="0" y="0"/>
                </a:moveTo>
                <a:lnTo>
                  <a:pt x="13077018" y="0"/>
                </a:lnTo>
                <a:lnTo>
                  <a:pt x="13077018" y="4984845"/>
                </a:lnTo>
                <a:lnTo>
                  <a:pt x="0" y="4984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Aggregate Data on Staging (Fact Table)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36041" y="3136618"/>
            <a:ext cx="10815917" cy="6574381"/>
          </a:xfrm>
          <a:custGeom>
            <a:avLst/>
            <a:gdLst/>
            <a:ahLst/>
            <a:cxnLst/>
            <a:rect r="r" b="b" t="t" l="l"/>
            <a:pathLst>
              <a:path h="6574381" w="10815917">
                <a:moveTo>
                  <a:pt x="0" y="0"/>
                </a:moveTo>
                <a:lnTo>
                  <a:pt x="10815918" y="0"/>
                </a:lnTo>
                <a:lnTo>
                  <a:pt x="10815918" y="6574381"/>
                </a:lnTo>
                <a:lnTo>
                  <a:pt x="0" y="6574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Load Aggegate Data to Postgres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93879" y="2471610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393879" y="3497262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393879" y="4522914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393879" y="5548567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393879" y="6574219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393879" y="1676844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Project 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93879" y="2665031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ETL Architecture Diagram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93879" y="3690683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3879" y="4716335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API Specification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3879" y="5741988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Project Step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3857" y="4141597"/>
            <a:ext cx="714866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EFFFD"/>
                </a:solidFill>
                <a:latin typeface="Roboto Bold"/>
              </a:rPr>
              <a:t>Table of Content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0393879" y="7596950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393879" y="6764719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Airflow Output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393879" y="8619681"/>
            <a:ext cx="6109053" cy="0"/>
          </a:xfrm>
          <a:prstGeom prst="line">
            <a:avLst/>
          </a:prstGeom>
          <a:ln cap="rnd" w="38100">
            <a:solidFill>
              <a:srgbClr val="10101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393879" y="7787450"/>
            <a:ext cx="6109053" cy="4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Data Mart Output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0652" y="6209430"/>
            <a:ext cx="8999041" cy="3250904"/>
          </a:xfrm>
          <a:custGeom>
            <a:avLst/>
            <a:gdLst/>
            <a:ahLst/>
            <a:cxnLst/>
            <a:rect r="r" b="b" t="t" l="l"/>
            <a:pathLst>
              <a:path h="3250904" w="8999041">
                <a:moveTo>
                  <a:pt x="0" y="0"/>
                </a:moveTo>
                <a:lnTo>
                  <a:pt x="8999041" y="0"/>
                </a:lnTo>
                <a:lnTo>
                  <a:pt x="8999041" y="3250904"/>
                </a:lnTo>
                <a:lnTo>
                  <a:pt x="0" y="3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0652" y="2803243"/>
            <a:ext cx="8999041" cy="3151823"/>
          </a:xfrm>
          <a:custGeom>
            <a:avLst/>
            <a:gdLst/>
            <a:ahLst/>
            <a:cxnLst/>
            <a:rect r="r" b="b" t="t" l="l"/>
            <a:pathLst>
              <a:path h="3151823" w="8999041">
                <a:moveTo>
                  <a:pt x="0" y="0"/>
                </a:moveTo>
                <a:lnTo>
                  <a:pt x="8999041" y="0"/>
                </a:lnTo>
                <a:lnTo>
                  <a:pt x="8999041" y="3151823"/>
                </a:lnTo>
                <a:lnTo>
                  <a:pt x="0" y="315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6" r="0" b="-97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697582" y="4696852"/>
            <a:ext cx="5136843" cy="2516429"/>
          </a:xfrm>
          <a:custGeom>
            <a:avLst/>
            <a:gdLst/>
            <a:ahLst/>
            <a:cxnLst/>
            <a:rect r="r" b="b" t="t" l="l"/>
            <a:pathLst>
              <a:path h="2516429" w="5136843">
                <a:moveTo>
                  <a:pt x="0" y="0"/>
                </a:moveTo>
                <a:lnTo>
                  <a:pt x="5136843" y="0"/>
                </a:lnTo>
                <a:lnTo>
                  <a:pt x="5136843" y="2516429"/>
                </a:lnTo>
                <a:lnTo>
                  <a:pt x="0" y="251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Airflow Output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4016" y="3367356"/>
            <a:ext cx="7409412" cy="6236822"/>
          </a:xfrm>
          <a:custGeom>
            <a:avLst/>
            <a:gdLst/>
            <a:ahLst/>
            <a:cxnLst/>
            <a:rect r="r" b="b" t="t" l="l"/>
            <a:pathLst>
              <a:path h="6236822" w="7409412">
                <a:moveTo>
                  <a:pt x="0" y="0"/>
                </a:moveTo>
                <a:lnTo>
                  <a:pt x="7409413" y="0"/>
                </a:lnTo>
                <a:lnTo>
                  <a:pt x="7409413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92334" y="3357831"/>
            <a:ext cx="8566966" cy="1648951"/>
          </a:xfrm>
          <a:custGeom>
            <a:avLst/>
            <a:gdLst/>
            <a:ahLst/>
            <a:cxnLst/>
            <a:rect r="r" b="b" t="t" l="l"/>
            <a:pathLst>
              <a:path h="1648951" w="8566966">
                <a:moveTo>
                  <a:pt x="0" y="0"/>
                </a:moveTo>
                <a:lnTo>
                  <a:pt x="8566966" y="0"/>
                </a:lnTo>
                <a:lnTo>
                  <a:pt x="8566966" y="1648952"/>
                </a:lnTo>
                <a:lnTo>
                  <a:pt x="0" y="1648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2334" y="7621363"/>
            <a:ext cx="8566966" cy="1973290"/>
          </a:xfrm>
          <a:custGeom>
            <a:avLst/>
            <a:gdLst/>
            <a:ahLst/>
            <a:cxnLst/>
            <a:rect r="r" b="b" t="t" l="l"/>
            <a:pathLst>
              <a:path h="1973290" w="8566966">
                <a:moveTo>
                  <a:pt x="0" y="0"/>
                </a:moveTo>
                <a:lnTo>
                  <a:pt x="8566966" y="0"/>
                </a:lnTo>
                <a:lnTo>
                  <a:pt x="8566966" y="1973290"/>
                </a:lnTo>
                <a:lnTo>
                  <a:pt x="0" y="19732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Data Mart 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Output Table Province pada PostgreSQL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4385" y="3136618"/>
            <a:ext cx="7292122" cy="6317673"/>
          </a:xfrm>
          <a:custGeom>
            <a:avLst/>
            <a:gdLst/>
            <a:ahLst/>
            <a:cxnLst/>
            <a:rect r="r" b="b" t="t" l="l"/>
            <a:pathLst>
              <a:path h="6317673" w="7292122">
                <a:moveTo>
                  <a:pt x="0" y="0"/>
                </a:moveTo>
                <a:lnTo>
                  <a:pt x="7292122" y="0"/>
                </a:lnTo>
                <a:lnTo>
                  <a:pt x="7292122" y="6317674"/>
                </a:lnTo>
                <a:lnTo>
                  <a:pt x="0" y="631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3509" y="3127624"/>
            <a:ext cx="7045791" cy="6326668"/>
          </a:xfrm>
          <a:custGeom>
            <a:avLst/>
            <a:gdLst/>
            <a:ahLst/>
            <a:cxnLst/>
            <a:rect r="r" b="b" t="t" l="l"/>
            <a:pathLst>
              <a:path h="6326668" w="7045791">
                <a:moveTo>
                  <a:pt x="0" y="0"/>
                </a:moveTo>
                <a:lnTo>
                  <a:pt x="7045791" y="0"/>
                </a:lnTo>
                <a:lnTo>
                  <a:pt x="7045791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Data Mart Output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Output Table District pada PostgreSQL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5184" y="6660398"/>
            <a:ext cx="888170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85"/>
              </a:lnSpc>
            </a:pPr>
            <a:r>
              <a:rPr lang="en-US" sz="8654">
                <a:solidFill>
                  <a:srgbClr val="FFFFFF"/>
                </a:solidFill>
                <a:latin typeface="Open Sauce Heavy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4627079"/>
          </a:xfrm>
          <a:custGeom>
            <a:avLst/>
            <a:gdLst/>
            <a:ahLst/>
            <a:cxnLst/>
            <a:rect r="r" b="b" t="t" l="l"/>
            <a:pathLst>
              <a:path h="4627079" w="18288000">
                <a:moveTo>
                  <a:pt x="0" y="0"/>
                </a:moveTo>
                <a:lnTo>
                  <a:pt x="18288000" y="0"/>
                </a:lnTo>
                <a:lnTo>
                  <a:pt x="18288000" y="4627079"/>
                </a:lnTo>
                <a:lnTo>
                  <a:pt x="0" y="4627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746" r="0" b="-817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8040" y="4119488"/>
            <a:ext cx="9231920" cy="5549825"/>
          </a:xfrm>
          <a:custGeom>
            <a:avLst/>
            <a:gdLst/>
            <a:ahLst/>
            <a:cxnLst/>
            <a:rect r="r" b="b" t="t" l="l"/>
            <a:pathLst>
              <a:path h="5549825" w="9231920">
                <a:moveTo>
                  <a:pt x="0" y="0"/>
                </a:moveTo>
                <a:lnTo>
                  <a:pt x="9231920" y="0"/>
                </a:lnTo>
                <a:lnTo>
                  <a:pt x="9231920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2550" y="677859"/>
            <a:ext cx="1182832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EFFFD"/>
                </a:solidFill>
                <a:latin typeface="Roboto Bold"/>
              </a:rPr>
              <a:t>Project Background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0132" y="2242428"/>
            <a:ext cx="12933163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This final project is about Dockerize ETL Pipeline using ETL tools Airflow that extract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Public API data from PIKOBAR, then load into MySQL (Staging Area) and finally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EFFFD"/>
                </a:solidFill>
                <a:latin typeface="Barlow"/>
              </a:rPr>
              <a:t>aggregate the data and save into PostgreSQL.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D2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2062" y="1935392"/>
            <a:ext cx="10483876" cy="7322908"/>
          </a:xfrm>
          <a:custGeom>
            <a:avLst/>
            <a:gdLst/>
            <a:ahLst/>
            <a:cxnLst/>
            <a:rect r="r" b="b" t="t" l="l"/>
            <a:pathLst>
              <a:path h="7322908" w="10483876">
                <a:moveTo>
                  <a:pt x="0" y="0"/>
                </a:moveTo>
                <a:lnTo>
                  <a:pt x="10483876" y="0"/>
                </a:lnTo>
                <a:lnTo>
                  <a:pt x="10483876" y="7322908"/>
                </a:lnTo>
                <a:lnTo>
                  <a:pt x="0" y="732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62355" y="349526"/>
            <a:ext cx="1210871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EFFFD"/>
                </a:solidFill>
                <a:latin typeface="Roboto Bold"/>
              </a:rPr>
              <a:t>ETL Architecture Diagram</a:t>
            </a:r>
            <a:r>
              <a:rPr lang="en-US" sz="7200">
                <a:solidFill>
                  <a:srgbClr val="FEFFFD"/>
                </a:solidFill>
                <a:latin typeface="Roboto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040" y="2905982"/>
            <a:ext cx="2750508" cy="2529149"/>
          </a:xfrm>
          <a:custGeom>
            <a:avLst/>
            <a:gdLst/>
            <a:ahLst/>
            <a:cxnLst/>
            <a:rect r="r" b="b" t="t" l="l"/>
            <a:pathLst>
              <a:path h="2529149" w="2750508">
                <a:moveTo>
                  <a:pt x="0" y="0"/>
                </a:moveTo>
                <a:lnTo>
                  <a:pt x="2750508" y="0"/>
                </a:lnTo>
                <a:lnTo>
                  <a:pt x="2750508" y="2529149"/>
                </a:lnTo>
                <a:lnTo>
                  <a:pt x="0" y="2529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57582" y="2820127"/>
            <a:ext cx="2375997" cy="2375997"/>
          </a:xfrm>
          <a:custGeom>
            <a:avLst/>
            <a:gdLst/>
            <a:ahLst/>
            <a:cxnLst/>
            <a:rect r="r" b="b" t="t" l="l"/>
            <a:pathLst>
              <a:path h="2375997" w="2375997">
                <a:moveTo>
                  <a:pt x="0" y="0"/>
                </a:moveTo>
                <a:lnTo>
                  <a:pt x="2375998" y="0"/>
                </a:lnTo>
                <a:lnTo>
                  <a:pt x="2375998" y="2375997"/>
                </a:lnTo>
                <a:lnTo>
                  <a:pt x="0" y="237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16714" y="2491922"/>
            <a:ext cx="3032407" cy="3032407"/>
          </a:xfrm>
          <a:custGeom>
            <a:avLst/>
            <a:gdLst/>
            <a:ahLst/>
            <a:cxnLst/>
            <a:rect r="r" b="b" t="t" l="l"/>
            <a:pathLst>
              <a:path h="3032407" w="3032407">
                <a:moveTo>
                  <a:pt x="0" y="0"/>
                </a:moveTo>
                <a:lnTo>
                  <a:pt x="3032407" y="0"/>
                </a:lnTo>
                <a:lnTo>
                  <a:pt x="3032407" y="3032407"/>
                </a:lnTo>
                <a:lnTo>
                  <a:pt x="0" y="3032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151" y="6791902"/>
            <a:ext cx="2466398" cy="2466398"/>
          </a:xfrm>
          <a:custGeom>
            <a:avLst/>
            <a:gdLst/>
            <a:ahLst/>
            <a:cxnLst/>
            <a:rect r="r" b="b" t="t" l="l"/>
            <a:pathLst>
              <a:path h="2466398" w="2466398">
                <a:moveTo>
                  <a:pt x="0" y="0"/>
                </a:moveTo>
                <a:lnTo>
                  <a:pt x="2466397" y="0"/>
                </a:lnTo>
                <a:lnTo>
                  <a:pt x="2466397" y="2466398"/>
                </a:lnTo>
                <a:lnTo>
                  <a:pt x="0" y="2466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90018" y="6791902"/>
            <a:ext cx="2933337" cy="2466398"/>
          </a:xfrm>
          <a:custGeom>
            <a:avLst/>
            <a:gdLst/>
            <a:ahLst/>
            <a:cxnLst/>
            <a:rect r="r" b="b" t="t" l="l"/>
            <a:pathLst>
              <a:path h="2466398" w="2933337">
                <a:moveTo>
                  <a:pt x="0" y="0"/>
                </a:moveTo>
                <a:lnTo>
                  <a:pt x="2933337" y="0"/>
                </a:lnTo>
                <a:lnTo>
                  <a:pt x="2933337" y="2466398"/>
                </a:lnTo>
                <a:lnTo>
                  <a:pt x="0" y="2466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3116" y="1856792"/>
            <a:ext cx="4302668" cy="4302668"/>
          </a:xfrm>
          <a:custGeom>
            <a:avLst/>
            <a:gdLst/>
            <a:ahLst/>
            <a:cxnLst/>
            <a:rect r="r" b="b" t="t" l="l"/>
            <a:pathLst>
              <a:path h="4302668" w="4302668">
                <a:moveTo>
                  <a:pt x="0" y="0"/>
                </a:moveTo>
                <a:lnTo>
                  <a:pt x="4302668" y="0"/>
                </a:lnTo>
                <a:lnTo>
                  <a:pt x="4302668" y="4302667"/>
                </a:lnTo>
                <a:lnTo>
                  <a:pt x="0" y="43026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7147" y="6499114"/>
            <a:ext cx="3051974" cy="3051974"/>
          </a:xfrm>
          <a:custGeom>
            <a:avLst/>
            <a:gdLst/>
            <a:ahLst/>
            <a:cxnLst/>
            <a:rect r="r" b="b" t="t" l="l"/>
            <a:pathLst>
              <a:path h="3051974" w="3051974">
                <a:moveTo>
                  <a:pt x="0" y="0"/>
                </a:moveTo>
                <a:lnTo>
                  <a:pt x="3051974" y="0"/>
                </a:lnTo>
                <a:lnTo>
                  <a:pt x="3051974" y="3051974"/>
                </a:lnTo>
                <a:lnTo>
                  <a:pt x="0" y="3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20771" y="6704375"/>
            <a:ext cx="2846713" cy="2846713"/>
          </a:xfrm>
          <a:custGeom>
            <a:avLst/>
            <a:gdLst/>
            <a:ahLst/>
            <a:cxnLst/>
            <a:rect r="r" b="b" t="t" l="l"/>
            <a:pathLst>
              <a:path h="2846713" w="2846713">
                <a:moveTo>
                  <a:pt x="0" y="0"/>
                </a:moveTo>
                <a:lnTo>
                  <a:pt x="2846712" y="0"/>
                </a:lnTo>
                <a:lnTo>
                  <a:pt x="2846712" y="2846713"/>
                </a:lnTo>
                <a:lnTo>
                  <a:pt x="0" y="2846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628935" y="677859"/>
            <a:ext cx="1017555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Roboto Bold"/>
              </a:rPr>
              <a:t>Tools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3646" y="2473573"/>
            <a:ext cx="7495376" cy="7049616"/>
          </a:xfrm>
          <a:custGeom>
            <a:avLst/>
            <a:gdLst/>
            <a:ahLst/>
            <a:cxnLst/>
            <a:rect r="r" b="b" t="t" l="l"/>
            <a:pathLst>
              <a:path h="7049616" w="7495376">
                <a:moveTo>
                  <a:pt x="0" y="0"/>
                </a:moveTo>
                <a:lnTo>
                  <a:pt x="7495377" y="0"/>
                </a:lnTo>
                <a:lnTo>
                  <a:pt x="7495377" y="7049616"/>
                </a:lnTo>
                <a:lnTo>
                  <a:pt x="0" y="704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75465" y="5595516"/>
            <a:ext cx="4547832" cy="3927673"/>
          </a:xfrm>
          <a:custGeom>
            <a:avLst/>
            <a:gdLst/>
            <a:ahLst/>
            <a:cxnLst/>
            <a:rect r="r" b="b" t="t" l="l"/>
            <a:pathLst>
              <a:path h="3927673" w="4547832">
                <a:moveTo>
                  <a:pt x="0" y="0"/>
                </a:moveTo>
                <a:lnTo>
                  <a:pt x="4547832" y="0"/>
                </a:lnTo>
                <a:lnTo>
                  <a:pt x="4547832" y="3927673"/>
                </a:lnTo>
                <a:lnTo>
                  <a:pt x="0" y="3927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28935" y="677859"/>
            <a:ext cx="1017555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Roboto Bold"/>
              </a:rPr>
              <a:t>API Specification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6748" y="2416423"/>
            <a:ext cx="9029966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 Bold"/>
              </a:rPr>
              <a:t>API Endpoint               </a:t>
            </a:r>
            <a:r>
              <a:rPr lang="en-US" sz="2599">
                <a:solidFill>
                  <a:srgbClr val="000000"/>
                </a:solidFill>
                <a:latin typeface="Barlow"/>
              </a:rPr>
              <a:t>: http://103.150.197.96:5005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 Bold"/>
              </a:rPr>
              <a:t>Path                                 </a:t>
            </a:r>
            <a:r>
              <a:rPr lang="en-US" sz="2599">
                <a:solidFill>
                  <a:srgbClr val="000000"/>
                </a:solidFill>
                <a:latin typeface="Barlow"/>
              </a:rPr>
              <a:t>: /api/v1/rekapitulasi_v2/jabar/harian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 Bold"/>
              </a:rPr>
              <a:t>Content-Type             </a:t>
            </a:r>
            <a:r>
              <a:rPr lang="en-US" sz="2599">
                <a:solidFill>
                  <a:srgbClr val="000000"/>
                </a:solidFill>
                <a:latin typeface="Barlow"/>
              </a:rPr>
              <a:t>: application/json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 Bold"/>
              </a:rPr>
              <a:t>Request Parameter </a:t>
            </a:r>
            <a:r>
              <a:rPr lang="en-US" sz="2599">
                <a:solidFill>
                  <a:srgbClr val="000000"/>
                </a:solidFill>
                <a:latin typeface="Barlow"/>
              </a:rPr>
              <a:t>: {"level": "kab"}</a:t>
            </a:r>
          </a:p>
          <a:p>
            <a:pPr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 Bold"/>
              </a:rPr>
              <a:t>Request method       </a:t>
            </a:r>
            <a:r>
              <a:rPr lang="en-US" sz="2599">
                <a:solidFill>
                  <a:srgbClr val="000000"/>
                </a:solidFill>
                <a:latin typeface="Barlow"/>
              </a:rPr>
              <a:t>: GET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250" y="2826103"/>
            <a:ext cx="8235750" cy="6625754"/>
          </a:xfrm>
          <a:custGeom>
            <a:avLst/>
            <a:gdLst/>
            <a:ahLst/>
            <a:cxnLst/>
            <a:rect r="r" b="b" t="t" l="l"/>
            <a:pathLst>
              <a:path h="6625754" w="8235750">
                <a:moveTo>
                  <a:pt x="0" y="0"/>
                </a:moveTo>
                <a:lnTo>
                  <a:pt x="8235750" y="0"/>
                </a:lnTo>
                <a:lnTo>
                  <a:pt x="8235750" y="6625754"/>
                </a:lnTo>
                <a:lnTo>
                  <a:pt x="0" y="6625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49015" y="2768953"/>
            <a:ext cx="8738985" cy="71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1. Define </a:t>
            </a:r>
            <a:r>
              <a:rPr lang="en-US" sz="2699">
                <a:solidFill>
                  <a:srgbClr val="000000"/>
                </a:solidFill>
                <a:latin typeface="Barlow Italics"/>
              </a:rPr>
              <a:t>docker-compose.yml</a:t>
            </a:r>
            <a:r>
              <a:rPr lang="en-US" sz="2699">
                <a:solidFill>
                  <a:srgbClr val="000000"/>
                </a:solidFill>
                <a:latin typeface="Barlow"/>
              </a:rPr>
              <a:t> consist of: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airflow:2.3.0</a:t>
            </a:r>
          </a:p>
          <a:p>
            <a:pPr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airflow-init</a:t>
            </a:r>
          </a:p>
          <a:p>
            <a:pPr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airflow-scheduler</a:t>
            </a:r>
          </a:p>
          <a:p>
            <a:pPr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airflow-webserver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postgresql:12</a:t>
            </a:r>
          </a:p>
          <a:p>
            <a:pPr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Barlow"/>
              </a:rPr>
              <a:t>mysql:latest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2. Define image, environtment, dependency, volume, port, network, </a:t>
            </a:r>
            <a:r>
              <a:rPr lang="en-US" sz="2699">
                <a:solidFill>
                  <a:srgbClr val="000000"/>
                </a:solidFill>
                <a:latin typeface="Barlow"/>
              </a:rPr>
              <a:t>etc in docker compose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3. Running “docker compose up” in terminal 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Create Docker (MySQL, Airflow and PostgreSQL) in local computer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9204" y="2353844"/>
            <a:ext cx="11719728" cy="6563048"/>
          </a:xfrm>
          <a:custGeom>
            <a:avLst/>
            <a:gdLst/>
            <a:ahLst/>
            <a:cxnLst/>
            <a:rect r="r" b="b" t="t" l="l"/>
            <a:pathLst>
              <a:path h="6563048" w="11719728">
                <a:moveTo>
                  <a:pt x="0" y="0"/>
                </a:moveTo>
                <a:lnTo>
                  <a:pt x="11719728" y="0"/>
                </a:lnTo>
                <a:lnTo>
                  <a:pt x="11719728" y="6563048"/>
                </a:lnTo>
                <a:lnTo>
                  <a:pt x="0" y="6563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495" y="359051"/>
            <a:ext cx="1752042" cy="1752042"/>
          </a:xfrm>
          <a:custGeom>
            <a:avLst/>
            <a:gdLst/>
            <a:ahLst/>
            <a:cxnLst/>
            <a:rect r="r" b="b" t="t" l="l"/>
            <a:pathLst>
              <a:path h="1752042" w="1752042">
                <a:moveTo>
                  <a:pt x="0" y="0"/>
                </a:moveTo>
                <a:lnTo>
                  <a:pt x="1752042" y="0"/>
                </a:lnTo>
                <a:lnTo>
                  <a:pt x="1752042" y="1752042"/>
                </a:lnTo>
                <a:lnTo>
                  <a:pt x="0" y="1752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0652" y="2803243"/>
            <a:ext cx="4947417" cy="7039278"/>
          </a:xfrm>
          <a:custGeom>
            <a:avLst/>
            <a:gdLst/>
            <a:ahLst/>
            <a:cxnLst/>
            <a:rect r="r" b="b" t="t" l="l"/>
            <a:pathLst>
              <a:path h="7039278" w="4947417">
                <a:moveTo>
                  <a:pt x="0" y="0"/>
                </a:moveTo>
                <a:lnTo>
                  <a:pt x="4947416" y="0"/>
                </a:lnTo>
                <a:lnTo>
                  <a:pt x="4947416" y="7039278"/>
                </a:lnTo>
                <a:lnTo>
                  <a:pt x="0" y="7039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537981" y="2803243"/>
            <a:ext cx="7456046" cy="5655400"/>
          </a:xfrm>
          <a:custGeom>
            <a:avLst/>
            <a:gdLst/>
            <a:ahLst/>
            <a:cxnLst/>
            <a:rect r="r" b="b" t="t" l="l"/>
            <a:pathLst>
              <a:path h="5655400" w="7456046">
                <a:moveTo>
                  <a:pt x="0" y="0"/>
                </a:moveTo>
                <a:lnTo>
                  <a:pt x="7456046" y="0"/>
                </a:lnTo>
                <a:lnTo>
                  <a:pt x="7456046" y="5655401"/>
                </a:lnTo>
                <a:lnTo>
                  <a:pt x="0" y="5655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021996" y="677859"/>
            <a:ext cx="10244007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01010"/>
                </a:solidFill>
                <a:latin typeface="Roboto Bold"/>
              </a:rPr>
              <a:t>Project Step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652" y="2172053"/>
            <a:ext cx="12107538" cy="5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Barlow Bold"/>
              </a:rPr>
              <a:t>Create Database in MySQL and PostgreSQL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0921" y="5086350"/>
            <a:ext cx="4607059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Staging database in MySQL using as is schema like data source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2474" y="8521065"/>
            <a:ext cx="4607059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Barlow"/>
              </a:rPr>
              <a:t>Data mart in postgres using Fact Table and Dimension Table Schema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DAF_isWWU30</dc:identifier>
  <dcterms:modified xsi:type="dcterms:W3CDTF">2011-08-01T06:04:30Z</dcterms:modified>
  <cp:revision>1</cp:revision>
  <dc:title>Final Project Digital Skola</dc:title>
</cp:coreProperties>
</file>